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Julius Sans One"/>
      <p:regular r:id="rId16"/>
    </p:embeddedFont>
    <p:embeddedFont>
      <p:font typeface="Didact Gothic"/>
      <p:regular r:id="rId17"/>
    </p:embeddedFont>
    <p:embeddedFont>
      <p:font typeface="Questrial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idactGothic-regular.fntdata"/><Relationship Id="rId16" Type="http://schemas.openxmlformats.org/officeDocument/2006/relationships/font" Target="fonts/JuliusSansOne-regular.fntdata"/><Relationship Id="rId18" Type="http://schemas.openxmlformats.org/officeDocument/2006/relationships/font" Target="fonts/Questrial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7f2e9a217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7f2e9a217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7f2e9a217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7f2e9a217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7f2e9a217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7f2e9a217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7f2e9a217_0_2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7f2e9a217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7f2e9a217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7f2e9a217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7f2e9a217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7f2e9a217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7f2e9a217_0_2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7f2e9a217_0_2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7f2e9a217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7f2e9a217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7f2e9a217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47f2e9a217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818b0e55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818b0e55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603058" y="1948236"/>
            <a:ext cx="454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16899" y="4037775"/>
            <a:ext cx="58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fmla="val 50000" name="adj"/>
            </a:avLst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1_1_1">
    <p:bg>
      <p:bgPr>
        <a:solidFill>
          <a:schemeClr val="accent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flipH="1" rot="10800000">
            <a:off x="-2390100" y="-102475"/>
            <a:ext cx="13887000" cy="65724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2434275" y="3133271"/>
            <a:ext cx="42753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1726200" y="347525"/>
            <a:ext cx="5691600" cy="26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hasCustomPrompt="1"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2">
    <p:bg>
      <p:bgPr>
        <a:solidFill>
          <a:schemeClr val="accent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2" type="title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fmla="val 498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hasCustomPrompt="1" idx="3" type="title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idx="4" type="title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5" type="subTitle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6" type="title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7" type="title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8" type="subTitle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9" type="title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13" type="title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4" type="subTitle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98" name="Google Shape;98;p15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 flipH="1" rot="10800000">
            <a:off x="6566175" y="18802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 txBox="1"/>
          <p:nvPr>
            <p:ph idx="15"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fmla="val 50000" name="adj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fmla="val 50000" name="adj"/>
            </a:avLst>
          </a:prstGeom>
          <a:solidFill>
            <a:srgbClr val="9292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9292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2860200" y="2098184"/>
            <a:ext cx="34236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hasCustomPrompt="1" idx="2" type="title"/>
          </p:nvPr>
        </p:nvSpPr>
        <p:spPr>
          <a:xfrm>
            <a:off x="3043350" y="1032009"/>
            <a:ext cx="30573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3531300" y="3320300"/>
            <a:ext cx="20814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accent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13225" y="687700"/>
            <a:ext cx="3858900" cy="12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13225" y="2263300"/>
            <a:ext cx="38589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6" name="Google Shape;116;p17"/>
          <p:cNvSpPr/>
          <p:nvPr/>
        </p:nvSpPr>
        <p:spPr>
          <a:xfrm>
            <a:off x="842850" y="154450"/>
            <a:ext cx="459300" cy="4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>
            <p:ph idx="2" type="pic"/>
          </p:nvPr>
        </p:nvSpPr>
        <p:spPr>
          <a:xfrm>
            <a:off x="5634400" y="747975"/>
            <a:ext cx="2619900" cy="36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5_1">
    <p:bg>
      <p:bgPr>
        <a:solidFill>
          <a:schemeClr val="accent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accent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431100" y="695250"/>
            <a:ext cx="82818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948725" y="2351950"/>
            <a:ext cx="72465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948725" y="1327900"/>
            <a:ext cx="7246500" cy="8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accent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2" type="title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3" type="subTitle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4" type="title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5" type="subTitle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6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40" name="Google Shape;140;p21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1"/>
          <p:cNvSpPr txBox="1"/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3" type="title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0_1">
    <p:bg>
      <p:bgPr>
        <a:solidFill>
          <a:schemeClr val="accent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type="ctrTitle"/>
          </p:nvPr>
        </p:nvSpPr>
        <p:spPr>
          <a:xfrm>
            <a:off x="713225" y="730700"/>
            <a:ext cx="3706800" cy="15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713225" y="2472000"/>
            <a:ext cx="3678000" cy="19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9" name="Google Shape;149;p22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 flipH="1" rot="10800000">
            <a:off x="4562550" y="-204075"/>
            <a:ext cx="6010200" cy="618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hasCustomPrompt="1" idx="2" type="title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55" name="Google Shape;155;p23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3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">
    <p:bg>
      <p:bgPr>
        <a:solidFill>
          <a:schemeClr val="accent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accent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flipH="1" rot="-5400000">
            <a:off x="2841550" y="288050"/>
            <a:ext cx="10141200" cy="4567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3">
    <p:bg>
      <p:bgPr>
        <a:solidFill>
          <a:schemeClr val="accent5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3" type="title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4" type="subTitle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5" type="title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6" type="subTitle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7" type="title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8" type="subTitle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hasCustomPrompt="1" idx="2" type="title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85" name="Google Shape;185;p27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">
    <p:bg>
      <p:bgPr>
        <a:solidFill>
          <a:schemeClr val="accent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accent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2" type="title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3" type="subTitle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4" type="title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5" type="subTitle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2_1">
    <p:bg>
      <p:bgPr>
        <a:solidFill>
          <a:schemeClr val="accent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 flipH="1" rot="5400000">
            <a:off x="-3170100" y="96925"/>
            <a:ext cx="10676100" cy="48081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" type="subTitle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" type="title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" type="title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4" type="subTitle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5" type="title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6" type="subTitle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0" name="Google Shape;210;p30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rgbClr val="383838"/>
          </a:solidFill>
          <a:ln cap="flat" cmpd="sng" w="9525">
            <a:solidFill>
              <a:srgbClr val="DBDB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solidFill>
          <a:schemeClr val="accent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522475" y="3430700"/>
            <a:ext cx="2292600" cy="208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1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 flipH="1">
            <a:off x="-2363425" y="449090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 flipH="1" rot="-5400000">
            <a:off x="7959050" y="337625"/>
            <a:ext cx="2457300" cy="1152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1">
    <p:bg>
      <p:bgPr>
        <a:solidFill>
          <a:schemeClr val="accent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3" name="Google Shape;223;p32"/>
          <p:cNvSpPr txBox="1"/>
          <p:nvPr>
            <p:ph idx="2" type="title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2"/>
          <p:cNvSpPr txBox="1"/>
          <p:nvPr>
            <p:ph idx="3" type="subTitle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idx="4" type="title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2"/>
          <p:cNvSpPr txBox="1"/>
          <p:nvPr>
            <p:ph idx="5" type="subTitle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7" name="Google Shape;227;p3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3_1">
    <p:bg>
      <p:bgPr>
        <a:solidFill>
          <a:schemeClr val="accent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3"/>
          <p:cNvSpPr txBox="1"/>
          <p:nvPr>
            <p:ph idx="1" type="subTitle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1" name="Google Shape;231;p33"/>
          <p:cNvSpPr txBox="1"/>
          <p:nvPr>
            <p:ph idx="2" type="title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idx="3" type="subTitle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idx="4" type="title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idx="5" type="subTitle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5" name="Google Shape;235;p33"/>
          <p:cNvSpPr txBox="1"/>
          <p:nvPr>
            <p:ph idx="6" type="title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33"/>
          <p:cNvSpPr txBox="1"/>
          <p:nvPr>
            <p:ph idx="7" type="subTitle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7" name="Google Shape;237;p33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/>
          <p:nvPr>
            <p:ph idx="8"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accent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6" name="Google Shape;246;p34"/>
          <p:cNvSpPr txBox="1"/>
          <p:nvPr>
            <p:ph idx="2" type="title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4"/>
          <p:cNvSpPr txBox="1"/>
          <p:nvPr>
            <p:ph idx="3" type="subTitle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8" name="Google Shape;248;p34"/>
          <p:cNvSpPr txBox="1"/>
          <p:nvPr>
            <p:ph idx="4" type="title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4"/>
          <p:cNvSpPr txBox="1"/>
          <p:nvPr>
            <p:ph idx="5" type="subTitle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0" name="Google Shape;250;p34"/>
          <p:cNvSpPr txBox="1"/>
          <p:nvPr>
            <p:ph idx="6" type="title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4"/>
          <p:cNvSpPr txBox="1"/>
          <p:nvPr>
            <p:ph idx="7" type="subTitle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8" type="title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idx="9" type="subTitle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4" name="Google Shape;254;p34"/>
          <p:cNvSpPr txBox="1"/>
          <p:nvPr>
            <p:ph idx="13" type="title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14" type="subTitle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_3_1_1">
    <p:bg>
      <p:bgPr>
        <a:solidFill>
          <a:srgbClr val="191919">
            <a:alpha val="0"/>
          </a:srgbClr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1" type="subTitle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0" name="Google Shape;260;p35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/>
          <p:nvPr>
            <p:ph idx="2" type="title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idx="3" type="subTitle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4" type="title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5"/>
          <p:cNvSpPr txBox="1"/>
          <p:nvPr>
            <p:ph idx="5" type="subTitle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6" type="title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idx="7" type="subTitle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8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6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4_1">
    <p:bg>
      <p:bgPr>
        <a:solidFill>
          <a:schemeClr val="accent5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7"/>
          <p:cNvSpPr/>
          <p:nvPr/>
        </p:nvSpPr>
        <p:spPr>
          <a:xfrm rot="10800000">
            <a:off x="-2495250" y="-885400"/>
            <a:ext cx="4317900" cy="2213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8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2" name="Google Shape;282;p38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8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8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">
    <p:bg>
      <p:bgPr>
        <a:solidFill>
          <a:schemeClr val="accent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9"/>
          <p:cNvSpPr/>
          <p:nvPr/>
        </p:nvSpPr>
        <p:spPr>
          <a:xfrm flipH="1" rot="10800000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accent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idx="1" type="subTitle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idx="2" type="subTitle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3" type="subTitle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hasCustomPrompt="1"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/>
          <p:nvPr>
            <p:ph hasCustomPrompt="1" idx="4" type="title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/>
          <p:nvPr>
            <p:ph hasCustomPrompt="1" idx="5" type="title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flipH="1" rot="10800000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flipH="1" rot="10800000">
            <a:off x="-16814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5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title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idx="1" type="subTitle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hasCustomPrompt="1"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/>
          <p:nvPr>
            <p:ph idx="2" type="subTitle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hasCustomPrompt="1" idx="3" type="title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/>
          <p:nvPr>
            <p:ph idx="4" type="subTitle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1" name="Google Shape;311;p41"/>
          <p:cNvSpPr txBox="1"/>
          <p:nvPr>
            <p:ph hasCustomPrompt="1" idx="5" type="title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42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2" type="title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42"/>
          <p:cNvSpPr txBox="1"/>
          <p:nvPr>
            <p:ph idx="1" type="subTitle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2" name="Google Shape;322;p42"/>
          <p:cNvSpPr txBox="1"/>
          <p:nvPr>
            <p:ph idx="3" type="title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42"/>
          <p:cNvSpPr txBox="1"/>
          <p:nvPr>
            <p:ph idx="4" type="subTitle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4" name="Google Shape;324;p42"/>
          <p:cNvSpPr txBox="1"/>
          <p:nvPr>
            <p:ph idx="5" type="title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42"/>
          <p:cNvSpPr txBox="1"/>
          <p:nvPr>
            <p:ph idx="6" type="subTitle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6" name="Google Shape;326;p42"/>
          <p:cNvSpPr txBox="1"/>
          <p:nvPr>
            <p:ph hasCustomPrompt="1" idx="7" type="title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42"/>
          <p:cNvSpPr txBox="1"/>
          <p:nvPr>
            <p:ph hasCustomPrompt="1" idx="8" type="title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42"/>
          <p:cNvSpPr txBox="1"/>
          <p:nvPr>
            <p:ph hasCustomPrompt="1" idx="9" type="title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 txBox="1"/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4" name="Google Shape;334;p43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43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bg>
      <p:bgPr>
        <a:solidFill>
          <a:schemeClr val="accent5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4"/>
          <p:cNvSpPr/>
          <p:nvPr/>
        </p:nvSpPr>
        <p:spPr>
          <a:xfrm flipH="1">
            <a:off x="7413700" y="248210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 flipH="1" rot="10800000">
            <a:off x="-924550" y="-135407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 flipH="1" rot="10800000">
            <a:off x="-1996725" y="-198567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bg>
      <p:bgPr>
        <a:solidFill>
          <a:schemeClr val="accent5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4572000" y="1737675"/>
            <a:ext cx="36366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5"/>
          <p:cNvSpPr txBox="1"/>
          <p:nvPr>
            <p:ph hasCustomPrompt="1" idx="2" type="title"/>
          </p:nvPr>
        </p:nvSpPr>
        <p:spPr>
          <a:xfrm>
            <a:off x="5151175" y="424768"/>
            <a:ext cx="3057300" cy="14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/>
          <p:nvPr>
            <p:ph idx="1" type="subTitle"/>
          </p:nvPr>
        </p:nvSpPr>
        <p:spPr>
          <a:xfrm>
            <a:off x="5367475" y="3320300"/>
            <a:ext cx="2841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346" name="Google Shape;346;p45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5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1_1_3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713225" y="2347850"/>
            <a:ext cx="49416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713225" y="1061025"/>
            <a:ext cx="52188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46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bg>
      <p:bgPr>
        <a:solidFill>
          <a:schemeClr val="accent5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>
            <p:ph type="ctrTitle"/>
          </p:nvPr>
        </p:nvSpPr>
        <p:spPr>
          <a:xfrm>
            <a:off x="1690800" y="1707225"/>
            <a:ext cx="57624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8000"/>
            </a:lvl9pPr>
          </a:lstStyle>
          <a:p/>
        </p:txBody>
      </p:sp>
      <p:sp>
        <p:nvSpPr>
          <p:cNvPr id="358" name="Google Shape;358;p47"/>
          <p:cNvSpPr txBox="1"/>
          <p:nvPr>
            <p:ph idx="1" type="subTitle"/>
          </p:nvPr>
        </p:nvSpPr>
        <p:spPr>
          <a:xfrm>
            <a:off x="1431175" y="3334300"/>
            <a:ext cx="62814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2">
    <p:bg>
      <p:bgPr>
        <a:solidFill>
          <a:schemeClr val="accent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1" name="Google Shape;361;p48"/>
          <p:cNvSpPr txBox="1"/>
          <p:nvPr>
            <p:ph idx="2" type="subTitle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idx="3" type="title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0_3">
    <p:bg>
      <p:bgPr>
        <a:solidFill>
          <a:schemeClr val="accent5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9"/>
          <p:cNvSpPr/>
          <p:nvPr/>
        </p:nvSpPr>
        <p:spPr>
          <a:xfrm flipH="1" rot="10800000">
            <a:off x="37875" y="150"/>
            <a:ext cx="9106200" cy="4469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fmla="val 494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 txBox="1"/>
          <p:nvPr>
            <p:ph type="ctrTitle"/>
          </p:nvPr>
        </p:nvSpPr>
        <p:spPr>
          <a:xfrm>
            <a:off x="816825" y="1232050"/>
            <a:ext cx="5762400" cy="5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49"/>
          <p:cNvSpPr txBox="1"/>
          <p:nvPr>
            <p:ph idx="1" type="subTitle"/>
          </p:nvPr>
        </p:nvSpPr>
        <p:spPr>
          <a:xfrm>
            <a:off x="816825" y="1873375"/>
            <a:ext cx="57624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bg>
      <p:bgPr>
        <a:solidFill>
          <a:schemeClr val="accent5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5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5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cap="flat" cmpd="sng" w="1905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bg>
      <p:bgPr>
        <a:solidFill>
          <a:schemeClr val="accent5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-75550" y="463300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/>
          <p:nvPr/>
        </p:nvSpPr>
        <p:spPr>
          <a:xfrm rot="10800000">
            <a:off x="6530450" y="-6143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10800000">
            <a:off x="6749525" y="-709625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51"/>
          <p:cNvSpPr txBox="1"/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5">
    <p:bg>
      <p:bgPr>
        <a:solidFill>
          <a:schemeClr val="accent5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2"/>
          <p:cNvSpPr txBox="1"/>
          <p:nvPr>
            <p:ph idx="1" type="subTitle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6" name="Google Shape;386;p52"/>
          <p:cNvSpPr txBox="1"/>
          <p:nvPr>
            <p:ph idx="2" type="title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52"/>
          <p:cNvSpPr txBox="1"/>
          <p:nvPr>
            <p:ph idx="3" type="subTitle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8" name="Google Shape;388;p52"/>
          <p:cNvSpPr txBox="1"/>
          <p:nvPr>
            <p:ph idx="4" type="title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52"/>
          <p:cNvSpPr txBox="1"/>
          <p:nvPr>
            <p:ph idx="5" type="subTitle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0" name="Google Shape;390;p52"/>
          <p:cNvSpPr txBox="1"/>
          <p:nvPr>
            <p:ph idx="6" type="title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52"/>
          <p:cNvSpPr txBox="1"/>
          <p:nvPr>
            <p:ph idx="7" type="subTitle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2" name="Google Shape;392;p52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2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/>
          <p:nvPr>
            <p:ph idx="8"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_3">
    <p:bg>
      <p:bgPr>
        <a:solidFill>
          <a:schemeClr val="accent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53"/>
          <p:cNvSpPr txBox="1"/>
          <p:nvPr>
            <p:ph idx="1" type="subTitle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01" name="Google Shape;401;p53"/>
          <p:cNvSpPr txBox="1"/>
          <p:nvPr>
            <p:ph idx="2" type="subTitle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02" name="Google Shape;402;p53"/>
          <p:cNvSpPr txBox="1"/>
          <p:nvPr>
            <p:ph idx="3" type="title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53"/>
          <p:cNvSpPr txBox="1"/>
          <p:nvPr>
            <p:ph idx="4" type="title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53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_3">
    <p:bg>
      <p:bgPr>
        <a:solidFill>
          <a:schemeClr val="accent5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54"/>
          <p:cNvSpPr txBox="1"/>
          <p:nvPr>
            <p:ph idx="1" type="subTitle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1" name="Google Shape;411;p54"/>
          <p:cNvSpPr txBox="1"/>
          <p:nvPr>
            <p:ph idx="2" type="title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54"/>
          <p:cNvSpPr txBox="1"/>
          <p:nvPr>
            <p:ph idx="3" type="subTitle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3" name="Google Shape;413;p54"/>
          <p:cNvSpPr txBox="1"/>
          <p:nvPr>
            <p:ph idx="4" type="title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54"/>
          <p:cNvSpPr txBox="1"/>
          <p:nvPr>
            <p:ph idx="5" type="subTitle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5" name="Google Shape;415;p5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3">
    <p:bg>
      <p:bgPr>
        <a:solidFill>
          <a:schemeClr val="accent5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55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ctrTitle"/>
          </p:nvPr>
        </p:nvSpPr>
        <p:spPr>
          <a:xfrm>
            <a:off x="3603058" y="1691536"/>
            <a:ext cx="454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Externí úložiště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6" name="Google Shape;426;p56"/>
          <p:cNvSpPr txBox="1"/>
          <p:nvPr>
            <p:ph idx="1" type="subTitle"/>
          </p:nvPr>
        </p:nvSpPr>
        <p:spPr>
          <a:xfrm>
            <a:off x="2316899" y="3781075"/>
            <a:ext cx="58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 Plachý 22.9. 2025</a:t>
            </a:r>
            <a:endParaRPr/>
          </a:p>
        </p:txBody>
      </p:sp>
      <p:cxnSp>
        <p:nvCxnSpPr>
          <p:cNvPr id="427" name="Google Shape;427;p56"/>
          <p:cNvCxnSpPr/>
          <p:nvPr/>
        </p:nvCxnSpPr>
        <p:spPr>
          <a:xfrm>
            <a:off x="7402150" y="375985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659100" y="-92750"/>
            <a:ext cx="7825800" cy="30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Budoucnost</a:t>
            </a:r>
            <a:endParaRPr/>
          </a:p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2434275" y="3133271"/>
            <a:ext cx="42753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cxnSp>
        <p:nvCxnSpPr>
          <p:cNvPr id="518" name="Google Shape;518;p65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osnova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čem to mluvím?</a:t>
            </a:r>
            <a:endParaRPr/>
          </a:p>
        </p:txBody>
      </p:sp>
      <p:sp>
        <p:nvSpPr>
          <p:cNvPr id="434" name="Google Shape;434;p57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Úvod - historie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 operace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57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jednotlivých typů…</a:t>
            </a:r>
            <a:endParaRPr/>
          </a:p>
        </p:txBody>
      </p:sp>
      <p:sp>
        <p:nvSpPr>
          <p:cNvPr id="437" name="Google Shape;437;p57"/>
          <p:cNvSpPr txBox="1"/>
          <p:nvPr>
            <p:ph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8" name="Google Shape;438;p57"/>
          <p:cNvSpPr txBox="1"/>
          <p:nvPr>
            <p:ph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9" name="Google Shape;439;p57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Porovnání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p57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aplikace…</a:t>
            </a:r>
            <a:endParaRPr/>
          </a:p>
        </p:txBody>
      </p:sp>
      <p:sp>
        <p:nvSpPr>
          <p:cNvPr id="441" name="Google Shape;441;p57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budoucnost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57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 prostor pro dotazy.</a:t>
            </a:r>
            <a:endParaRPr/>
          </a:p>
        </p:txBody>
      </p:sp>
      <p:sp>
        <p:nvSpPr>
          <p:cNvPr id="443" name="Google Shape;443;p57"/>
          <p:cNvSpPr txBox="1"/>
          <p:nvPr>
            <p:ph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4" name="Google Shape;444;p57"/>
          <p:cNvSpPr txBox="1"/>
          <p:nvPr>
            <p:ph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45" name="Google Shape;445;p57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4572000" y="1737675"/>
            <a:ext cx="36366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to je?</a:t>
            </a:r>
            <a:endParaRPr/>
          </a:p>
        </p:txBody>
      </p:sp>
      <p:sp>
        <p:nvSpPr>
          <p:cNvPr id="451" name="Google Shape;451;p58"/>
          <p:cNvSpPr txBox="1"/>
          <p:nvPr>
            <p:ph idx="2" type="title"/>
          </p:nvPr>
        </p:nvSpPr>
        <p:spPr>
          <a:xfrm>
            <a:off x="5151175" y="424768"/>
            <a:ext cx="3057300" cy="14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 rotWithShape="1">
          <a:blip r:embed="rId3">
            <a:alphaModFix/>
          </a:blip>
          <a:srcRect b="0" l="0" r="6681" t="7680"/>
          <a:stretch/>
        </p:blipFill>
        <p:spPr>
          <a:xfrm>
            <a:off x="-1393051" y="332175"/>
            <a:ext cx="6544226" cy="430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58"/>
          <p:cNvCxnSpPr/>
          <p:nvPr/>
        </p:nvCxnSpPr>
        <p:spPr>
          <a:xfrm>
            <a:off x="7425248" y="2862606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50" y="0"/>
            <a:ext cx="6728150" cy="50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 txBox="1"/>
          <p:nvPr>
            <p:ph idx="4294967295" type="title"/>
          </p:nvPr>
        </p:nvSpPr>
        <p:spPr>
          <a:xfrm>
            <a:off x="0" y="-7"/>
            <a:ext cx="30573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 txBox="1"/>
          <p:nvPr>
            <p:ph idx="15"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Historie</a:t>
            </a:r>
            <a:endParaRPr/>
          </a:p>
        </p:txBody>
      </p:sp>
      <p:cxnSp>
        <p:nvCxnSpPr>
          <p:cNvPr id="465" name="Google Shape;465;p60"/>
          <p:cNvCxnSpPr/>
          <p:nvPr/>
        </p:nvCxnSpPr>
        <p:spPr>
          <a:xfrm>
            <a:off x="4248450" y="12729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6" name="Google Shape;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0" y="1059325"/>
            <a:ext cx="2989476" cy="13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2571749"/>
            <a:ext cx="3528575" cy="18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407" y="2442388"/>
            <a:ext cx="2926144" cy="25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2863" y="4602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4572000" y="1440200"/>
            <a:ext cx="3852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Magnetický záznam</a:t>
            </a:r>
            <a:endParaRPr sz="2600"/>
          </a:p>
        </p:txBody>
      </p:sp>
      <p:sp>
        <p:nvSpPr>
          <p:cNvPr id="475" name="Google Shape;475;p61"/>
          <p:cNvSpPr txBox="1"/>
          <p:nvPr>
            <p:ph idx="1" type="subTitle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HDD: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Plotny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Hlava </a:t>
            </a:r>
            <a:endParaRPr/>
          </a:p>
          <a:p>
            <a:pPr indent="0" lvl="0" marL="9144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kazety/diskety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Faradayův zákon o indukci: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Změnou magnetického pole v okolí cívky se v cívce indukuje el. napětí a v uzavřeném obvodu prochází indukovaný proud. Směr proudu je závislý na směru změny magnetického pole a na orientaci pólů magnetu vůči cívce.</a:t>
            </a:r>
            <a:endParaRPr i="1" sz="1200"/>
          </a:p>
        </p:txBody>
      </p:sp>
      <p:cxnSp>
        <p:nvCxnSpPr>
          <p:cNvPr id="476" name="Google Shape;476;p61"/>
          <p:cNvCxnSpPr/>
          <p:nvPr/>
        </p:nvCxnSpPr>
        <p:spPr>
          <a:xfrm>
            <a:off x="7777810" y="2034932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1"/>
          <p:cNvSpPr/>
          <p:nvPr/>
        </p:nvSpPr>
        <p:spPr>
          <a:xfrm flipH="1">
            <a:off x="7624885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0" y="2976050"/>
            <a:ext cx="2383359" cy="20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838" y="2976050"/>
            <a:ext cx="2525050" cy="20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 title="vlcsnap-2025-09-20-22h52m09s20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00" y="0"/>
            <a:ext cx="3968075" cy="29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1"/>
          <p:cNvSpPr txBox="1"/>
          <p:nvPr>
            <p:ph idx="4294967295" type="title"/>
          </p:nvPr>
        </p:nvSpPr>
        <p:spPr>
          <a:xfrm>
            <a:off x="8424900" y="-44300"/>
            <a:ext cx="1184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713225" y="421500"/>
            <a:ext cx="38589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Optický záznam </a:t>
            </a:r>
            <a:endParaRPr/>
          </a:p>
        </p:txBody>
      </p:sp>
      <p:sp>
        <p:nvSpPr>
          <p:cNvPr id="487" name="Google Shape;487;p62"/>
          <p:cNvSpPr txBox="1"/>
          <p:nvPr>
            <p:ph idx="1" type="subTitle"/>
          </p:nvPr>
        </p:nvSpPr>
        <p:spPr>
          <a:xfrm>
            <a:off x="713225" y="1425300"/>
            <a:ext cx="38589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CD/DVD/Blu-ray</a:t>
            </a:r>
            <a:endParaRPr/>
          </a:p>
        </p:txBody>
      </p:sp>
      <p:cxnSp>
        <p:nvCxnSpPr>
          <p:cNvPr id="488" name="Google Shape;488;p62"/>
          <p:cNvCxnSpPr/>
          <p:nvPr/>
        </p:nvCxnSpPr>
        <p:spPr>
          <a:xfrm>
            <a:off x="836825" y="1286707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775" y="91125"/>
            <a:ext cx="4092326" cy="20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775" y="2232300"/>
            <a:ext cx="4092325" cy="28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603" y="2020950"/>
            <a:ext cx="3055048" cy="30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2"/>
          <p:cNvSpPr txBox="1"/>
          <p:nvPr>
            <p:ph idx="4294967295" type="title"/>
          </p:nvPr>
        </p:nvSpPr>
        <p:spPr>
          <a:xfrm>
            <a:off x="0" y="0"/>
            <a:ext cx="1184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6148275" y="337625"/>
            <a:ext cx="2995800" cy="13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FLASH PAMĚŤ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5415050" y="1645625"/>
            <a:ext cx="2995800" cy="14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FGMOS bu</a:t>
            </a:r>
            <a:r>
              <a:rPr lang="en"/>
              <a:t>ňky</a:t>
            </a:r>
            <a:endParaRPr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Transistor s plovoucím hradlem (floating gate)</a:t>
            </a:r>
            <a:endParaRPr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Ovlivňuje prahové napětí</a:t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Programování</a:t>
            </a:r>
            <a:endParaRPr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Fowler–Nordheim tunneling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3"/>
          <p:cNvSpPr/>
          <p:nvPr/>
        </p:nvSpPr>
        <p:spPr>
          <a:xfrm flipH="1">
            <a:off x="7422960" y="264125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25" y="264125"/>
            <a:ext cx="3834475" cy="2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75" y="2707300"/>
            <a:ext cx="4080802" cy="22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852" y="3252625"/>
            <a:ext cx="2523986" cy="17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>
            <p:ph idx="4294967295" type="title"/>
          </p:nvPr>
        </p:nvSpPr>
        <p:spPr>
          <a:xfrm>
            <a:off x="8410850" y="0"/>
            <a:ext cx="1184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4"/>
          <p:cNvPicPr preferRelativeResize="0"/>
          <p:nvPr/>
        </p:nvPicPr>
        <p:blipFill rotWithShape="1">
          <a:blip r:embed="rId3">
            <a:alphaModFix/>
          </a:blip>
          <a:srcRect b="0" l="0" r="0" t="14045"/>
          <a:stretch/>
        </p:blipFill>
        <p:spPr>
          <a:xfrm>
            <a:off x="291350" y="702775"/>
            <a:ext cx="6728150" cy="43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4"/>
          <p:cNvSpPr txBox="1"/>
          <p:nvPr>
            <p:ph idx="4294967295" type="subTitle"/>
          </p:nvPr>
        </p:nvSpPr>
        <p:spPr>
          <a:xfrm>
            <a:off x="6304975" y="515625"/>
            <a:ext cx="27402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Energetická závislost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Velikost/kapacita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Rychlost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Cena</a:t>
            </a:r>
            <a:endParaRPr/>
          </a:p>
        </p:txBody>
      </p:sp>
      <p:sp>
        <p:nvSpPr>
          <p:cNvPr id="510" name="Google Shape;510;p64"/>
          <p:cNvSpPr txBox="1"/>
          <p:nvPr>
            <p:ph idx="4294967295" type="title"/>
          </p:nvPr>
        </p:nvSpPr>
        <p:spPr>
          <a:xfrm>
            <a:off x="0" y="-7"/>
            <a:ext cx="30573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03</a:t>
            </a:r>
            <a:endParaRPr b="1" sz="3000"/>
          </a:p>
        </p:txBody>
      </p:sp>
      <p:sp>
        <p:nvSpPr>
          <p:cNvPr id="511" name="Google Shape;511;p64"/>
          <p:cNvSpPr txBox="1"/>
          <p:nvPr>
            <p:ph type="title"/>
          </p:nvPr>
        </p:nvSpPr>
        <p:spPr>
          <a:xfrm>
            <a:off x="1826225" y="79025"/>
            <a:ext cx="38589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Porovnání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